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30" r:id="rId1"/>
  </p:sldMasterIdLst>
  <p:notesMasterIdLst>
    <p:notesMasterId r:id="rId20"/>
  </p:notesMasterIdLst>
  <p:sldIdLst>
    <p:sldId id="774" r:id="rId2"/>
    <p:sldId id="779" r:id="rId3"/>
    <p:sldId id="776" r:id="rId4"/>
    <p:sldId id="750" r:id="rId5"/>
    <p:sldId id="678" r:id="rId6"/>
    <p:sldId id="699" r:id="rId7"/>
    <p:sldId id="777" r:id="rId8"/>
    <p:sldId id="772" r:id="rId9"/>
    <p:sldId id="684" r:id="rId10"/>
    <p:sldId id="732" r:id="rId11"/>
    <p:sldId id="781" r:id="rId12"/>
    <p:sldId id="787" r:id="rId13"/>
    <p:sldId id="783" r:id="rId14"/>
    <p:sldId id="785" r:id="rId15"/>
    <p:sldId id="786" r:id="rId16"/>
    <p:sldId id="782" r:id="rId17"/>
    <p:sldId id="778" r:id="rId18"/>
    <p:sldId id="597" r:id="rId1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5698F0"/>
    <a:srgbClr val="D83D3D"/>
    <a:srgbClr val="F6F5D3"/>
    <a:srgbClr val="333399"/>
    <a:srgbClr val="FFFFFC"/>
    <a:srgbClr val="FF9900"/>
    <a:srgbClr val="00C05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5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1295" y="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1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48835475423327E-2"/>
          <c:y val="6.2860385514469694E-2"/>
          <c:w val="0.89079900660005329"/>
          <c:h val="0.759494822005696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</c:v>
                </c:pt>
                <c:pt idx="9">
                  <c:v>октяб</c:v>
                </c:pt>
                <c:pt idx="10">
                  <c:v>10 месяцев</c:v>
                </c:pt>
                <c:pt idx="11">
                  <c:v>целевой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2-414D-AD08-82887B2B77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</c:v>
                </c:pt>
                <c:pt idx="9">
                  <c:v>октяб</c:v>
                </c:pt>
                <c:pt idx="10">
                  <c:v>10 месяцев</c:v>
                </c:pt>
                <c:pt idx="11">
                  <c:v>целевой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2-414D-AD08-82887B2B7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326305512"/>
        <c:axId val="326305120"/>
        <c:axId val="0"/>
      </c:bar3DChart>
      <c:catAx>
        <c:axId val="326305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305120"/>
        <c:crosses val="autoZero"/>
        <c:auto val="1"/>
        <c:lblAlgn val="ctr"/>
        <c:lblOffset val="100"/>
        <c:noMultiLvlLbl val="0"/>
      </c:catAx>
      <c:valAx>
        <c:axId val="326305120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ррм</a:t>
                </a:r>
              </a:p>
            </c:rich>
          </c:tx>
          <c:layout>
            <c:manualLayout>
              <c:xMode val="edge"/>
              <c:yMode val="edge"/>
              <c:x val="7.112551681119729E-2"/>
              <c:y val="0.323960933809429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6305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0.34247</cdr:x>
      <cdr:y>0.4</cdr:y>
    </cdr:from>
    <cdr:to>
      <cdr:x>0.43897</cdr:x>
      <cdr:y>0.54701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5145" y="24880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0.27441</cdr:x>
      <cdr:y>0.44521</cdr:y>
    </cdr:from>
    <cdr:to>
      <cdr:x>0.37091</cdr:x>
      <cdr:y>0.59222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61347" y="2539477"/>
          <a:ext cx="865565" cy="838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0.11966</cdr:x>
      <cdr:y>0.24963</cdr:y>
    </cdr:from>
    <cdr:to>
      <cdr:x>0.47536</cdr:x>
      <cdr:y>0.39664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73322" y="1423865"/>
          <a:ext cx="3190481" cy="83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/>
        </a:p>
      </cdr:txBody>
    </cdr:sp>
  </cdr:relSizeAnchor>
  <cdr:relSizeAnchor xmlns:cdr="http://schemas.openxmlformats.org/drawingml/2006/chartDrawing">
    <cdr:from>
      <cdr:x>0.09745</cdr:x>
      <cdr:y>0.82205</cdr:y>
    </cdr:from>
    <cdr:to>
      <cdr:x>0.39736</cdr:x>
      <cdr:y>0.9574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74086" y="4688949"/>
          <a:ext cx="2690067" cy="772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20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125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47" y="1"/>
            <a:ext cx="2945125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474"/>
            <a:ext cx="5438140" cy="446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48"/>
            <a:ext cx="2945125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47" y="9429348"/>
            <a:ext cx="2945125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D845B2D-FF86-4F02-98F6-C850BCDC5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53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94094" y="2386744"/>
            <a:ext cx="751781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846" y="4352544"/>
            <a:ext cx="5526310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6F8B8-F149-4677-BF5E-D8F7BEE8CB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28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62737-6374-4B85-B9F9-82CEC6B182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9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0653" y="937260"/>
            <a:ext cx="1141797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883" y="937260"/>
            <a:ext cx="51091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3BBBA-C7E9-4208-9A98-E560794257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2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B579D-5B61-470A-B140-CA110DDDDF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8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98626" y="2386744"/>
            <a:ext cx="7518654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9846" y="4352465"/>
            <a:ext cx="5526310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43156-739E-4FE2-B397-094C383BF2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54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4093" y="2638044"/>
            <a:ext cx="3562025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82" y="2638044"/>
            <a:ext cx="3564726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544EE-2B68-4C97-89FA-82BB51A2EB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3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092" y="2313435"/>
            <a:ext cx="356202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092" y="3143250"/>
            <a:ext cx="3562026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9882" y="3143250"/>
            <a:ext cx="356472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49882" y="2313435"/>
            <a:ext cx="356472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589C9-0DC1-4BB5-99B7-F2854433C9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6256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45376-E8E3-4719-A5D8-21DA165C12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737C9-7F6D-4A87-B0EF-EE82A8893D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1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94095" y="2243830"/>
            <a:ext cx="3564810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065" y="804672"/>
            <a:ext cx="391287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4879" y="3549918"/>
            <a:ext cx="3083243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94095" y="6236208"/>
            <a:ext cx="41235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FA8A2-9B7B-450C-A64F-150F2C01EA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6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4952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93420" y="2243828"/>
            <a:ext cx="356616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3001" y="-42172"/>
            <a:ext cx="4957954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4879" y="3549920"/>
            <a:ext cx="3083243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93420" y="6236208"/>
            <a:ext cx="4120896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F006B-C6F0-400D-BA5A-3157AB30E7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6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739883" y="964692"/>
            <a:ext cx="643256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9883" y="2638046"/>
            <a:ext cx="643256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77188" y="6238816"/>
            <a:ext cx="2237419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4092" y="6236208"/>
            <a:ext cx="493638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6788" y="6217920"/>
            <a:ext cx="39624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3589C9-0DC1-4BB5-99B7-F2854433C9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4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ervice@vztzch.by" TargetMode="External"/><Relationship Id="rId4" Type="http://schemas.openxmlformats.org/officeDocument/2006/relationships/hyperlink" Target="tel:+375%20212%2034-55-96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omis@vztzch.by" TargetMode="External"/><Relationship Id="rId3" Type="http://schemas.openxmlformats.org/officeDocument/2006/relationships/image" Target="../media/image1.jpeg"/><Relationship Id="rId7" Type="http://schemas.openxmlformats.org/officeDocument/2006/relationships/hyperlink" Target="tel:+375%20212%2034-33-4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tel:+375%20212%2034-16-57" TargetMode="External"/><Relationship Id="rId11" Type="http://schemas.openxmlformats.org/officeDocument/2006/relationships/hyperlink" Target="mailto:schop@vztzch.by" TargetMode="External"/><Relationship Id="rId5" Type="http://schemas.openxmlformats.org/officeDocument/2006/relationships/hyperlink" Target="mailto:info@vztzch.by" TargetMode="External"/><Relationship Id="rId10" Type="http://schemas.openxmlformats.org/officeDocument/2006/relationships/hyperlink" Target="mailto:service@vztzch.by" TargetMode="External"/><Relationship Id="rId4" Type="http://schemas.openxmlformats.org/officeDocument/2006/relationships/hyperlink" Target="tel:+375%20212%2034-30-44" TargetMode="External"/><Relationship Id="rId9" Type="http://schemas.openxmlformats.org/officeDocument/2006/relationships/hyperlink" Target="tel:+375%20212%2034-55-9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BAFD57-D07F-4282-8F72-9C2ED1971305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1A6D63-75BD-48B2-8FB4-595E1CE946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b="26901"/>
          <a:stretch/>
        </p:blipFill>
        <p:spPr>
          <a:xfrm>
            <a:off x="-159568" y="875415"/>
            <a:ext cx="10225135" cy="596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016B90-EB9E-4A32-A014-881B34E36233}"/>
              </a:ext>
            </a:extLst>
          </p:cNvPr>
          <p:cNvSpPr/>
          <p:nvPr/>
        </p:nvSpPr>
        <p:spPr>
          <a:xfrm>
            <a:off x="89519" y="6021288"/>
            <a:ext cx="9976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n w="3175">
                  <a:solidFill>
                    <a:srgbClr val="621A2D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ПРОИЗВОДСТВО УЗЛОВ И ДЕТАЛЕЙ ДЛЯ ТРАКТОРНОЙ ТЕХНИКИ, А ТАКЖЕ ИЗГОТОВЛЕНИЕ ДЕТАЛЕЙ ИЗ ЧЕРНЫХ И ЦВЕТНЫХ МЕТАЛЛОВ ПО ВАШИМ ЧЕРТЕЖАМ</a:t>
            </a:r>
            <a:endParaRPr lang="ru-RU" sz="1500" b="1" i="1" dirty="0">
              <a:ln w="3175">
                <a:solidFill>
                  <a:srgbClr val="621A2D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62E84A2-9DA4-4E72-9E28-5BA5D9B82544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02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19" y="6009030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3644" y="6132855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4" y="3304839"/>
            <a:ext cx="2174070" cy="307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96" y="3346423"/>
            <a:ext cx="2174079" cy="3075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3341408"/>
            <a:ext cx="2167302" cy="30652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84099" y="3002854"/>
            <a:ext cx="2452916" cy="3385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СТБ ISO 9001-2015г</a:t>
            </a:r>
            <a:endParaRPr lang="ru-RU" sz="1600" dirty="0">
              <a:ln w="12700"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6619" y="2947432"/>
            <a:ext cx="2190023" cy="3385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СТБ 16949 -2018г</a:t>
            </a:r>
            <a:endParaRPr lang="ru-RU" sz="1600" dirty="0">
              <a:ln w="12700"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86369" y="2951247"/>
            <a:ext cx="2589170" cy="3385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СТБ ISO 18001-2009г</a:t>
            </a:r>
            <a:endParaRPr lang="ru-RU" sz="1600" dirty="0">
              <a:ln w="12700"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969622"/>
            <a:ext cx="9909796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СООТВЕТСТВИЕ ПРОДУКЦИИ </a:t>
            </a:r>
          </a:p>
          <a:p>
            <a:pPr algn="ctr"/>
            <a:r>
              <a:rPr lang="ru-RU" sz="2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СТАНДАРТАМ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6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806296688"/>
              </p:ext>
            </p:extLst>
          </p:nvPr>
        </p:nvGraphicFramePr>
        <p:xfrm>
          <a:off x="344488" y="1912057"/>
          <a:ext cx="9289032" cy="356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16496" y="1011811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дефектности  продукции ОАО "ВЗТЗЧ",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забракованной  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 ОАО "МТЗ" на входном контроле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 "0" км пробега трактора за 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январь –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октябрь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2025г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 в сравнении с  аналогичным периодом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2024г</a:t>
            </a:r>
            <a:r>
              <a:rPr lang="ru-RU" sz="1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08584" y="5620323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66"/>
                </a:solidFill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ОАО «МТЗ</a:t>
            </a:r>
            <a:r>
              <a:rPr lang="ru-RU" b="1" dirty="0">
                <a:solidFill>
                  <a:srgbClr val="000066"/>
                </a:solidFill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отгружено единиц продукции: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за октябрь -</a:t>
            </a: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42178</a:t>
            </a: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;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За январь – октябрь - </a:t>
            </a: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912525</a:t>
            </a:r>
            <a:r>
              <a:rPr lang="ru-RU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В указанном периоде продукция ОАО «ВЗТЗЧ»  </a:t>
            </a:r>
            <a:r>
              <a:rPr lang="ru-RU" b="1" dirty="0">
                <a:solidFill>
                  <a:srgbClr val="000066"/>
                </a:solidFill>
                <a:cs typeface="Times New Roman" panose="02020603050405020304" pitchFamily="18" charset="0"/>
              </a:rPr>
              <a:t>не забраковывалась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7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5473" r="15836" b="5729"/>
          <a:stretch/>
        </p:blipFill>
        <p:spPr>
          <a:xfrm>
            <a:off x="0" y="996774"/>
            <a:ext cx="9906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0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" b="4551"/>
          <a:stretch/>
        </p:blipFill>
        <p:spPr>
          <a:xfrm>
            <a:off x="0" y="990786"/>
            <a:ext cx="9897797" cy="55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5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4429" r="6385" b="1546"/>
          <a:stretch/>
        </p:blipFill>
        <p:spPr>
          <a:xfrm>
            <a:off x="0" y="969621"/>
            <a:ext cx="9906000" cy="58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9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r="3478"/>
          <a:stretch/>
        </p:blipFill>
        <p:spPr>
          <a:xfrm>
            <a:off x="0" y="978987"/>
            <a:ext cx="9906000" cy="58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0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r="2750"/>
          <a:stretch/>
        </p:blipFill>
        <p:spPr>
          <a:xfrm>
            <a:off x="0" y="978986"/>
            <a:ext cx="9903169" cy="58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8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bg2">
              <a:lumMod val="1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98194-C686-4541-B84E-A742968D3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30743" r="-1" b="25079"/>
          <a:stretch/>
        </p:blipFill>
        <p:spPr>
          <a:xfrm>
            <a:off x="-3796" y="978988"/>
            <a:ext cx="9909796" cy="587901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19" y="6009030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3644" y="6132855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32647"/>
            <a:ext cx="9909796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НАЛИЧИЕ СЕРВИСА ДЛЯ ГАРАНТИЙНОГО И ПОСТГАРАНТИЙНОГО ОБСЛУЖИВАНИЯ ТРАКТОРНОЙ ТЕХНИКИ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7CA77A1-2A94-4666-BC6D-8E4DDC72F4CB}"/>
              </a:ext>
            </a:extLst>
          </p:cNvPr>
          <p:cNvSpPr/>
          <p:nvPr/>
        </p:nvSpPr>
        <p:spPr>
          <a:xfrm>
            <a:off x="578866" y="6435828"/>
            <a:ext cx="8744472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Технический центр ОАО «МТЗ»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: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+375 (212) 36-81-25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,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service@vztzch.by</a:t>
            </a:r>
            <a:r>
              <a:rPr lang="ru-RU" dirty="0">
                <a:solidFill>
                  <a:srgbClr val="FF0000"/>
                </a:solidFill>
                <a:latin typeface="Helvetica Neue"/>
              </a:rPr>
              <a:t> </a:t>
            </a:r>
            <a:endParaRPr lang="ru-RU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46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772816"/>
            <a:ext cx="9906000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ДАННЫЕ ДЛЯ СВЯЗИ С НАМИ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D50916B3-A311-4B40-8FA5-40C277677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D482D2-35B3-430E-B4EB-34CC87E0D335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A6C172-90A0-4601-B822-A4CD84B7EBB3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FC63CD-2C85-4C82-99F7-0EE36B599A27}"/>
              </a:ext>
            </a:extLst>
          </p:cNvPr>
          <p:cNvSpPr/>
          <p:nvPr/>
        </p:nvSpPr>
        <p:spPr>
          <a:xfrm>
            <a:off x="601016" y="3284984"/>
            <a:ext cx="8744472" cy="258532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696969"/>
                </a:solidFill>
                <a:latin typeface="Helvetica Neue"/>
              </a:rPr>
              <a:t>Приемная: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 тел</a:t>
            </a:r>
            <a:r>
              <a:rPr lang="ru-RU" b="1" dirty="0">
                <a:solidFill>
                  <a:srgbClr val="696969"/>
                </a:solidFill>
                <a:latin typeface="Helvetica Neue"/>
              </a:rPr>
              <a:t>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+375 (212) 36-82-16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,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info@vztzch.by</a:t>
            </a:r>
            <a:endParaRPr lang="ru-RU" u="sng" dirty="0">
              <a:solidFill>
                <a:srgbClr val="CC0000"/>
              </a:solidFill>
              <a:latin typeface="Helvetica Neue"/>
            </a:endParaRPr>
          </a:p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Директор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 Шимченко Олег Вячеславович: факс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+375 (212) 36-82-28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Главный инженер: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 Воронцов Василий Алексеевич 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+375 (212) 36-81-20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r>
              <a:rPr lang="ru-RU" b="1" dirty="0">
                <a:solidFill>
                  <a:srgbClr val="696969"/>
                </a:solidFill>
                <a:latin typeface="Helvetica Neue"/>
              </a:rPr>
              <a:t>Отдел маркетинга и сбыта: 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тел/факс +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375 (212) 36-82-25, +375 (29) 190-10-02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,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 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omis@vztzch.by</a:t>
            </a:r>
            <a:endParaRPr lang="ru-RU" u="sng" dirty="0">
              <a:solidFill>
                <a:srgbClr val="CC0000"/>
              </a:solidFill>
              <a:latin typeface="Helvetica Neue"/>
            </a:endParaRPr>
          </a:p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Технический центр ОАО «МТЗ»</a:t>
            </a:r>
            <a:r>
              <a:rPr lang="ru-RU" dirty="0">
                <a:solidFill>
                  <a:srgbClr val="696969"/>
                </a:solidFill>
                <a:latin typeface="Helvetica Neue"/>
              </a:rPr>
              <a:t>: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+375 (212) 36-81-25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, 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service@vztzch.by</a:t>
            </a:r>
            <a:r>
              <a:rPr lang="ru-RU" dirty="0">
                <a:solidFill>
                  <a:srgbClr val="FF0000"/>
                </a:solidFill>
                <a:latin typeface="Helvetica Neue"/>
              </a:rPr>
              <a:t> 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ФИРМЕННЫЙ МАГАЗИН BELARUS: 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+</a:t>
            </a:r>
            <a:r>
              <a:rPr lang="ru-RU" u="sng" dirty="0">
                <a:solidFill>
                  <a:srgbClr val="CC0000"/>
                </a:solidFill>
                <a:latin typeface="Helvetica Neue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375 (212) 36-82-32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, </a:t>
            </a:r>
            <a:r>
              <a:rPr lang="ru-RU" u="sng" dirty="0">
                <a:solidFill>
                  <a:srgbClr val="C30001"/>
                </a:solidFill>
                <a:latin typeface="Helvetica Neue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schop@vztzch.by</a:t>
            </a:r>
            <a:endParaRPr lang="ru-RU" u="sng" dirty="0">
              <a:solidFill>
                <a:srgbClr val="C30001"/>
              </a:solidFill>
              <a:latin typeface="Helvetica Neue"/>
            </a:endParaRPr>
          </a:p>
          <a:p>
            <a:pPr algn="just"/>
            <a:r>
              <a:rPr lang="ru-RU" b="1" dirty="0">
                <a:solidFill>
                  <a:srgbClr val="696969"/>
                </a:solidFill>
                <a:latin typeface="Helvetica Neue"/>
              </a:rPr>
              <a:t>Юридический адрес: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dirty="0">
                <a:solidFill>
                  <a:srgbClr val="CC0000"/>
                </a:solidFill>
                <a:latin typeface="Helvetica Neue"/>
              </a:rPr>
              <a:t>ОАО «ВЗТЗЧ», 210004, Республика Беларусь, г. Витебск, ул. Максима Горького, 51</a:t>
            </a:r>
          </a:p>
        </p:txBody>
      </p:sp>
    </p:spTree>
    <p:extLst>
      <p:ext uri="{BB962C8B-B14F-4D97-AF65-F5344CB8AC3E}">
        <p14:creationId xmlns:p14="http://schemas.microsoft.com/office/powerpoint/2010/main" val="27254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alphaModFix amt="10000"/>
            <a:lum/>
          </a:blip>
          <a:srcRect/>
          <a:tile tx="0" ty="0" sx="77000" sy="78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19" y="6009030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3644" y="6132855"/>
            <a:ext cx="150106" cy="2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38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ACD4672C-4D16-4E57-9A3C-B8F8DAC8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477CA8-24DA-4287-93F6-F29B05D0B85D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B60FD9-5E7F-4354-B284-E915B0DFEFF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Стрелка вниз 6">
            <a:extLst>
              <a:ext uri="{FF2B5EF4-FFF2-40B4-BE49-F238E27FC236}">
                <a16:creationId xmlns:a16="http://schemas.microsoft.com/office/drawing/2014/main" id="{2B970C30-C53A-44B7-9935-0D7F2C177962}"/>
              </a:ext>
            </a:extLst>
          </p:cNvPr>
          <p:cNvSpPr/>
          <p:nvPr/>
        </p:nvSpPr>
        <p:spPr>
          <a:xfrm rot="4973417">
            <a:off x="3637120" y="1910835"/>
            <a:ext cx="239335" cy="145208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138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трелка вниз 7">
            <a:extLst>
              <a:ext uri="{FF2B5EF4-FFF2-40B4-BE49-F238E27FC236}">
                <a16:creationId xmlns:a16="http://schemas.microsoft.com/office/drawing/2014/main" id="{84DB8067-0CAE-497E-B07C-0E0E45F84F61}"/>
              </a:ext>
            </a:extLst>
          </p:cNvPr>
          <p:cNvSpPr/>
          <p:nvPr/>
        </p:nvSpPr>
        <p:spPr>
          <a:xfrm>
            <a:off x="4825304" y="2442426"/>
            <a:ext cx="255389" cy="30956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138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Стрелка вниз 8">
            <a:extLst>
              <a:ext uri="{FF2B5EF4-FFF2-40B4-BE49-F238E27FC236}">
                <a16:creationId xmlns:a16="http://schemas.microsoft.com/office/drawing/2014/main" id="{DA4E297A-64B9-45A5-AA12-FB1CD9F9D32B}"/>
              </a:ext>
            </a:extLst>
          </p:cNvPr>
          <p:cNvSpPr/>
          <p:nvPr/>
        </p:nvSpPr>
        <p:spPr>
          <a:xfrm rot="16704660">
            <a:off x="6008235" y="1925592"/>
            <a:ext cx="255389" cy="1421924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138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трелка вниз 9">
            <a:extLst>
              <a:ext uri="{FF2B5EF4-FFF2-40B4-BE49-F238E27FC236}">
                <a16:creationId xmlns:a16="http://schemas.microsoft.com/office/drawing/2014/main" id="{51FADBDB-1C79-4904-92DF-FFC6DE3CB1D6}"/>
              </a:ext>
            </a:extLst>
          </p:cNvPr>
          <p:cNvSpPr/>
          <p:nvPr/>
        </p:nvSpPr>
        <p:spPr>
          <a:xfrm rot="3420001">
            <a:off x="4246729" y="3531724"/>
            <a:ext cx="235732" cy="741299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138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E3286C-F3CA-40D4-B1D9-A9FF145FCC1D}"/>
              </a:ext>
            </a:extLst>
          </p:cNvPr>
          <p:cNvSpPr/>
          <p:nvPr/>
        </p:nvSpPr>
        <p:spPr>
          <a:xfrm>
            <a:off x="1791098" y="1721935"/>
            <a:ext cx="6357982" cy="5918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13"/>
              </a:spcAft>
            </a:pPr>
            <a:r>
              <a:rPr lang="ru-RU" sz="3000" b="1" u="sng" dirty="0">
                <a:ln w="19050">
                  <a:solidFill>
                    <a:schemeClr val="tx1"/>
                  </a:solidFill>
                </a:ln>
                <a:solidFill>
                  <a:srgbClr val="CC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 511 ЧЕЛОВЕК</a:t>
            </a:r>
            <a:endParaRPr lang="ru-RU" sz="3000" b="1" dirty="0">
              <a:ln w="19050">
                <a:solidFill>
                  <a:schemeClr val="tx1"/>
                </a:solidFill>
              </a:ln>
              <a:solidFill>
                <a:srgbClr val="CC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3B50CC-1393-4D5A-85DD-F4BFDD22709D}"/>
              </a:ext>
            </a:extLst>
          </p:cNvPr>
          <p:cNvSpPr/>
          <p:nvPr/>
        </p:nvSpPr>
        <p:spPr>
          <a:xfrm>
            <a:off x="4178095" y="2873709"/>
            <a:ext cx="1549809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рабочие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20FD72-64E4-45CA-9F86-55C133E49496}"/>
              </a:ext>
            </a:extLst>
          </p:cNvPr>
          <p:cNvSpPr/>
          <p:nvPr/>
        </p:nvSpPr>
        <p:spPr>
          <a:xfrm>
            <a:off x="1496616" y="2860526"/>
            <a:ext cx="2410678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руководители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3C529A-3E1D-41A7-9852-49EF656996B6}"/>
              </a:ext>
            </a:extLst>
          </p:cNvPr>
          <p:cNvSpPr/>
          <p:nvPr/>
        </p:nvSpPr>
        <p:spPr>
          <a:xfrm>
            <a:off x="6032885" y="2860526"/>
            <a:ext cx="2304491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B63909-7FF9-4AB6-B5AF-58EE13886A47}"/>
              </a:ext>
            </a:extLst>
          </p:cNvPr>
          <p:cNvSpPr/>
          <p:nvPr/>
        </p:nvSpPr>
        <p:spPr>
          <a:xfrm>
            <a:off x="2792760" y="4165035"/>
            <a:ext cx="1873339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9B1160-62E7-4B26-861B-7083F4015D23}"/>
              </a:ext>
            </a:extLst>
          </p:cNvPr>
          <p:cNvSpPr/>
          <p:nvPr/>
        </p:nvSpPr>
        <p:spPr>
          <a:xfrm>
            <a:off x="5080692" y="4165035"/>
            <a:ext cx="3068388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вспомогательные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</a:t>
            </a:r>
          </a:p>
        </p:txBody>
      </p:sp>
      <p:sp>
        <p:nvSpPr>
          <p:cNvPr id="22" name="Стрелка вниз 17">
            <a:extLst>
              <a:ext uri="{FF2B5EF4-FFF2-40B4-BE49-F238E27FC236}">
                <a16:creationId xmlns:a16="http://schemas.microsoft.com/office/drawing/2014/main" id="{90E72DA9-3097-46A0-9A07-7CAEE7AA38FE}"/>
              </a:ext>
            </a:extLst>
          </p:cNvPr>
          <p:cNvSpPr/>
          <p:nvPr/>
        </p:nvSpPr>
        <p:spPr>
          <a:xfrm rot="18179999" flipH="1">
            <a:off x="5462621" y="3529060"/>
            <a:ext cx="229380" cy="741299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138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41324AE-446C-4C51-B15F-A6247E05F126}"/>
              </a:ext>
            </a:extLst>
          </p:cNvPr>
          <p:cNvSpPr/>
          <p:nvPr/>
        </p:nvSpPr>
        <p:spPr>
          <a:xfrm>
            <a:off x="604292" y="5495255"/>
            <a:ext cx="8697416" cy="1200329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 w="9525"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Работаем единым, сплоченным коллективом с единой целью –обеспечить потребителя качественной продукцией!  </a:t>
            </a:r>
          </a:p>
        </p:txBody>
      </p:sp>
    </p:spTree>
    <p:extLst>
      <p:ext uri="{BB962C8B-B14F-4D97-AF65-F5344CB8AC3E}">
        <p14:creationId xmlns:p14="http://schemas.microsoft.com/office/powerpoint/2010/main" val="37685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65280177-EAA9-43DB-9DE0-A9A9DD25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A6FAE-1C5B-430B-9D17-400C3FC5B7C0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1D9A11-07FC-449B-98E8-A543C1D08FA0}"/>
              </a:ext>
            </a:extLst>
          </p:cNvPr>
          <p:cNvSpPr/>
          <p:nvPr/>
        </p:nvSpPr>
        <p:spPr>
          <a:xfrm>
            <a:off x="519950" y="3895631"/>
            <a:ext cx="8866100" cy="286232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621A2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ОСНОВУ ПРОИЗВОДСТВЕННЫХ МОЩНОСТЕЙ ОАО «ВЗТЗЧ» СОСТАВЛЯЮТ ТОКАРНЫЕ, ГОРИЗОНТАЛЬНЫЕ И ВЕРТИКАЛЬНЫЕ ОБРАБАТЫВАЮЩИЕ ЦЕНТРЫ С ЧПУ. </a:t>
            </a:r>
          </a:p>
          <a:p>
            <a:pPr algn="ctr"/>
            <a:r>
              <a:rPr lang="ru-RU" sz="2000" b="1" dirty="0"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621A2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НАЛИЧИИ ИМЕЕТСЯ ОБОРУДОВАНИЕ, ПОЗВОЛЯЮЩЕЕ ПРОИЗВОДИТЬ ЛАЗЕРНУЮ РЕЗКУ, ТЕРМИЧЕСКУЮ, ХИМИКО-ТЕРМИЧЕСКУЮ ОБРАБОТКУ, ФОСФАТИРОВАНИЕ И ЦИНКОВАНИЕ ДЕТАЛЕЙ. </a:t>
            </a:r>
          </a:p>
          <a:p>
            <a:pPr algn="ctr"/>
            <a:r>
              <a:rPr lang="ru-RU" sz="2000" b="1" dirty="0"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621A2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ИЗГОТОВЛЕНИЕ ДЕТАЛЕЙ В ПОЛНОМ СООТВЕТСТВИИ С КД ЗАКАЗЧИКА.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A5C417-43F1-4181-BB85-31F85EAEF3F0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9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34860-99EB-43B9-8AA2-18D75FE9E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2" y="1835893"/>
            <a:ext cx="9012789" cy="40029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6708" y="978987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ЛИНИЯ СОВРЕМЕННЫХ ВЕРТИКАЛЬНЫХ ОБРАБАТЫВАЮЩИХ ЦЕНТРОВ С ЧПУ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5833" y="5769115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Возможность обработки деталей габаритами до 1100х650х600мм (</a:t>
            </a:r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X,Y,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Z)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 и массой до 1000 кг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BAF19-17FF-4715-BE88-946C0922A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D750DB-1C17-4356-84A5-2027220D1812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4FC0FC-BD49-4377-8CB1-7CAF29D4EB0A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525F5E-A0DC-42B9-872F-7F43BD6FF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1835893"/>
            <a:ext cx="2410505" cy="19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844690"/>
            <a:ext cx="5184576" cy="47847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8464" y="978987"/>
            <a:ext cx="9505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698F0"/>
                </a:solidFill>
                <a:latin typeface="Arial Black" panose="020B0A04020102020204" pitchFamily="34" charset="0"/>
              </a:rPr>
              <a:t>ЛИНИЯ ПРОИЗВОДИТЕЛЬНЫХ ГОРИЗОНТАЛЬНЫХ ОБРАБАТЫВАЮЩИХ ЦЕНТРОВ С ЧПУ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73080" y="5306010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3175">
                  <a:solidFill>
                    <a:schemeClr val="tx1"/>
                  </a:solidFill>
                </a:ln>
                <a:solidFill>
                  <a:srgbClr val="5698F0"/>
                </a:solidFill>
                <a:latin typeface="Arial Black" panose="020B0A04020102020204" pitchFamily="34" charset="0"/>
              </a:rPr>
              <a:t>Возможность обработки деталей габаритами до Ø1000х1000 мм и массой до 1200 кг. 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B48249D4-7F32-4B92-8F74-6C1482A8D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883BDB-B5E9-4B19-8305-661132B69EB7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92628A8-FFF1-487B-AFCE-346DF9705C7B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BFA95-EB1F-4C6C-95ED-E1D42EAA3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2248240"/>
            <a:ext cx="4229307" cy="29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5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05E961-E761-46AA-B411-4EA150D2417E}"/>
              </a:ext>
            </a:extLst>
          </p:cNvPr>
          <p:cNvSpPr/>
          <p:nvPr/>
        </p:nvSpPr>
        <p:spPr>
          <a:xfrm>
            <a:off x="128464" y="978987"/>
            <a:ext cx="9505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C057"/>
                </a:solidFill>
                <a:latin typeface="Arial Black" panose="020B0A04020102020204" pitchFamily="34" charset="0"/>
              </a:rPr>
              <a:t>ЛИНИЯ ВЫСОКОТЕХНОЛОГИЧНЫХ ТОКАРНЫХ ОБРАБАТЫВАЮЩИХ ЦЕНТРОВ С ЧПУ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54AB52-4503-495B-98DC-58B653BBFBEC}"/>
              </a:ext>
            </a:extLst>
          </p:cNvPr>
          <p:cNvSpPr/>
          <p:nvPr/>
        </p:nvSpPr>
        <p:spPr>
          <a:xfrm>
            <a:off x="5935612" y="4265701"/>
            <a:ext cx="4164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00C057"/>
                </a:solidFill>
                <a:latin typeface="Arial Black" panose="020B0A04020102020204" pitchFamily="34" charset="0"/>
              </a:rPr>
              <a:t>Обработка тел вращения габаритами до Ø430х1500 мм.</a:t>
            </a:r>
          </a:p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00C057"/>
                </a:solidFill>
                <a:latin typeface="Arial Black" panose="020B0A04020102020204" pitchFamily="34" charset="0"/>
              </a:rPr>
              <a:t>Имеются двухшпиндельные </a:t>
            </a:r>
            <a:r>
              <a:rPr lang="ru-RU" sz="1750" b="1" dirty="0" err="1">
                <a:ln w="3175">
                  <a:solidFill>
                    <a:schemeClr val="tx1"/>
                  </a:solidFill>
                </a:ln>
                <a:solidFill>
                  <a:srgbClr val="00C057"/>
                </a:solidFill>
                <a:latin typeface="Arial Black" panose="020B0A04020102020204" pitchFamily="34" charset="0"/>
              </a:rPr>
              <a:t>двухревольверные</a:t>
            </a:r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00C057"/>
                </a:solidFill>
                <a:latin typeface="Arial Black" panose="020B0A04020102020204" pitchFamily="34" charset="0"/>
              </a:rPr>
              <a:t> станки с возможностью перехвата детали, а также станки с приводным инструментом и автоматом подачи прутка.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7F62DA7-15DC-481D-AAA2-18BACD1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383AD7-375F-44C8-8B42-2CB65AE871DF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E9F7BA-C2FF-42C9-9695-C34EADEACF99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6BD70A-6BA5-41D0-8990-6B15ED79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8662" r="5123"/>
          <a:stretch/>
        </p:blipFill>
        <p:spPr>
          <a:xfrm>
            <a:off x="0" y="2146006"/>
            <a:ext cx="5904656" cy="42393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CABAF5-765C-452A-8E5D-B59632BBA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2146006"/>
            <a:ext cx="3600399" cy="21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05E961-E761-46AA-B411-4EA150D2417E}"/>
              </a:ext>
            </a:extLst>
          </p:cNvPr>
          <p:cNvSpPr/>
          <p:nvPr/>
        </p:nvSpPr>
        <p:spPr>
          <a:xfrm>
            <a:off x="200472" y="991104"/>
            <a:ext cx="9505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НАЛИЧИЕ СОВРЕМЕННЫХ ПЕЧЕЙ С ВОЗМОЖНОСТЬЮ ЦЕМЕНТАЦИИ, НИТРОЦЕМЕНТАЦИИ, ЗАКАЛКИ И ОТПУСКА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54AB52-4503-495B-98DC-58B653BBFBEC}"/>
              </a:ext>
            </a:extLst>
          </p:cNvPr>
          <p:cNvSpPr/>
          <p:nvPr/>
        </p:nvSpPr>
        <p:spPr>
          <a:xfrm>
            <a:off x="6069583" y="5123413"/>
            <a:ext cx="401940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Размеры </a:t>
            </a:r>
          </a:p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реторы </a:t>
            </a:r>
          </a:p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Ø450х600мм.</a:t>
            </a:r>
          </a:p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Масса садки до 200 кг.</a:t>
            </a:r>
          </a:p>
          <a:p>
            <a:r>
              <a:rPr lang="ru-RU" sz="175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Всего печей – 5 шт.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7F62DA7-15DC-481D-AAA2-18BACD1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383AD7-375F-44C8-8B42-2CB65AE871DF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E9F7BA-C2FF-42C9-9695-C34EADEACF99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36161-1DE0-4077-8E5E-84B5312B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1481"/>
          <a:stretch/>
        </p:blipFill>
        <p:spPr>
          <a:xfrm>
            <a:off x="293564" y="2348880"/>
            <a:ext cx="5760640" cy="40977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1E797F-115E-43DF-BA75-1364F10F5B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7447" r="19533" b="12142"/>
          <a:stretch/>
        </p:blipFill>
        <p:spPr>
          <a:xfrm>
            <a:off x="6100093" y="2348880"/>
            <a:ext cx="3780581" cy="25298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DFB8DE-F48D-44A3-AB3B-93B0E6F479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15890" r="8607" b="56417"/>
          <a:stretch/>
        </p:blipFill>
        <p:spPr>
          <a:xfrm>
            <a:off x="7357292" y="4258664"/>
            <a:ext cx="2491582" cy="1584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46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4488" y="1054269"/>
            <a:ext cx="9338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 ТОМ ЧИСЛЕ НА ПРЕДПРИЯТИИ ИМЕЕТСЯ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-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	Линия гальванопокрытий (цинкования и фосфатирования);</a:t>
            </a:r>
          </a:p>
          <a:p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-	Установки лазерной резки и маркировки;</a:t>
            </a:r>
          </a:p>
          <a:p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-	Линия окраски и упаковки деталей.</a:t>
            </a:r>
          </a:p>
          <a:p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4" y="3284984"/>
            <a:ext cx="2393863" cy="2059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 b="19928"/>
          <a:stretch/>
        </p:blipFill>
        <p:spPr>
          <a:xfrm>
            <a:off x="2235346" y="4314501"/>
            <a:ext cx="2016224" cy="2376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9"/>
          <a:stretch/>
        </p:blipFill>
        <p:spPr>
          <a:xfrm flipH="1">
            <a:off x="3754938" y="3284984"/>
            <a:ext cx="2396123" cy="2059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40" y="4631730"/>
            <a:ext cx="2648571" cy="20590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7060028" y="3284983"/>
            <a:ext cx="2418965" cy="201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F6B3F8-AF02-406F-B653-A39C763EF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E237BE-A5AA-4A7C-9C6D-899E9DB23B96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A6A26F-9A9E-4C46-B8C3-A84EF50B7D17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09880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b="1235"/>
          <a:stretch/>
        </p:blipFill>
        <p:spPr>
          <a:xfrm>
            <a:off x="848544" y="2181444"/>
            <a:ext cx="8324112" cy="467655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3D34209-396E-42A1-8AC6-277C3C339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9" t="4800" r="932" b="3533"/>
          <a:stretch/>
        </p:blipFill>
        <p:spPr bwMode="auto">
          <a:xfrm>
            <a:off x="0" y="-28990"/>
            <a:ext cx="9906000" cy="10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8811ED-E9EF-4B27-99BC-908300C93992}"/>
              </a:ext>
            </a:extLst>
          </p:cNvPr>
          <p:cNvSpPr/>
          <p:nvPr/>
        </p:nvSpPr>
        <p:spPr>
          <a:xfrm>
            <a:off x="6713823" y="100047"/>
            <a:ext cx="311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ОАО «ВЗТЗЧ»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ХОЛДИНГ «МТЗ-ХОЛДИНГ»</a:t>
            </a:r>
            <a:r>
              <a:rPr lang="ru-RU" i="1" dirty="0">
                <a:solidFill>
                  <a:schemeClr val="bg1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294431-D5C6-4BC8-90BA-630B130C6147}"/>
              </a:ext>
            </a:extLst>
          </p:cNvPr>
          <p:cNvSpPr/>
          <p:nvPr/>
        </p:nvSpPr>
        <p:spPr>
          <a:xfrm>
            <a:off x="1385144" y="46292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ОТКРЫТОЕ АКЦИОНЕРНОЕ ОБЩЕСТВО</a:t>
            </a:r>
          </a:p>
          <a:p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«ВИТЕБСКИЙ ЗАВОД ТРАКТОРНЫХ ЗАПАСНЫХ ЧАСТЕЙ»</a:t>
            </a:r>
            <a:r>
              <a:rPr lang="ru-RU" sz="1800" b="1" i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294EEC-7C5F-440F-9EC7-17C2B7B83144}"/>
              </a:ext>
            </a:extLst>
          </p:cNvPr>
          <p:cNvSpPr/>
          <p:nvPr/>
        </p:nvSpPr>
        <p:spPr>
          <a:xfrm>
            <a:off x="0" y="981115"/>
            <a:ext cx="9906000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99"/>
                </a:solidFill>
                <a:latin typeface="Arial Black" panose="020B0A04020102020204" pitchFamily="34" charset="0"/>
              </a:rPr>
              <a:t>Контроль качества продукции с использованием координатно-измерительной машины ZEISS CONTURA и др. высокоточных приборов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289096-DF8D-46B0-B700-2C276B3BCCF0}"/>
              </a:ext>
            </a:extLst>
          </p:cNvPr>
          <p:cNvSpPr/>
          <p:nvPr/>
        </p:nvSpPr>
        <p:spPr>
          <a:xfrm>
            <a:off x="474096" y="5934670"/>
            <a:ext cx="907300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333399"/>
                </a:solidFill>
                <a:latin typeface="Arial Black" panose="020B0A04020102020204" pitchFamily="34" charset="0"/>
              </a:rPr>
              <a:t>Габариты устанавливаемых деталей 700х1000х600 мм, нагрузка на стол до 500 кг, погрешность измерения по нормам ISO 10360 MPE_Е=1,9+3L/1000мкм (не грубее).</a:t>
            </a:r>
          </a:p>
        </p:txBody>
      </p:sp>
    </p:spTree>
    <p:extLst>
      <p:ext uri="{BB962C8B-B14F-4D97-AF65-F5344CB8AC3E}">
        <p14:creationId xmlns:p14="http://schemas.microsoft.com/office/powerpoint/2010/main" val="842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11699</TotalTime>
  <Words>675</Words>
  <Application>Microsoft Office PowerPoint</Application>
  <PresentationFormat>Лист A4 (210x297 мм)</PresentationFormat>
  <Paragraphs>128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Corbel</vt:lpstr>
      <vt:lpstr>Franklin Gothic Medium</vt:lpstr>
      <vt:lpstr>Gill Sans MT</vt:lpstr>
      <vt:lpstr>Helvetica Neue</vt:lpstr>
      <vt:lpstr>Tahoma</vt:lpstr>
      <vt:lpstr>Times New Roman</vt:lpstr>
      <vt:lpstr>Посылка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BELAZ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817</cp:revision>
  <cp:lastPrinted>2021-07-14T09:32:29Z</cp:lastPrinted>
  <dcterms:created xsi:type="dcterms:W3CDTF">2011-09-27T11:18:06Z</dcterms:created>
  <dcterms:modified xsi:type="dcterms:W3CDTF">2025-12-11T05:49:42Z</dcterms:modified>
</cp:coreProperties>
</file>